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Masters/slideMaster1.xml" ContentType="application/vnd.openxmlformats-officedocument.presentationml.slideMaster+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1857"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92" autoAdjust="0"/>
    <p:restoredTop sz="94660"/>
  </p:normalViewPr>
  <p:slideViewPr>
    <p:cSldViewPr snapToGrid="0">
      <p:cViewPr varScale="1">
        <p:scale>
          <a:sx n="82" d="100"/>
          <a:sy n="82" d="100"/>
        </p:scale>
        <p:origin x="48" y="5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ustomXml" Target="../customXml/item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11" Type="http://schemas.openxmlformats.org/officeDocument/2006/relationships/customXml" Target="../customXml/item4.xml"/><Relationship Id="rId5" Type="http://schemas.openxmlformats.org/officeDocument/2006/relationships/viewProps" Target="viewProps.xml"/><Relationship Id="rId10" Type="http://schemas.openxmlformats.org/officeDocument/2006/relationships/customXml" Target="../customXml/item3.xml"/><Relationship Id="rId4" Type="http://schemas.openxmlformats.org/officeDocument/2006/relationships/presProps" Target="presProps.xml"/><Relationship Id="rId9" Type="http://schemas.openxmlformats.org/officeDocument/2006/relationships/customXml" Target="../customXml/item2.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51B862-9E93-4661-BFBB-F3C8FBB5BEC0}" type="datetimeFigureOut">
              <a:rPr lang="en-US" smtClean="0"/>
              <a:t>5/19/2025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3132F9-9DB2-433B-A314-BF011859849F}" type="slidenum">
              <a:rPr lang="en-US" smtClean="0"/>
              <a:t>‹#›</a:t>
            </a:fld>
            <a:endParaRPr lang="en-US"/>
          </a:p>
        </p:txBody>
      </p:sp>
    </p:spTree>
    <p:extLst>
      <p:ext uri="{BB962C8B-B14F-4D97-AF65-F5344CB8AC3E}">
        <p14:creationId xmlns:p14="http://schemas.microsoft.com/office/powerpoint/2010/main" val="1807503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54050" y="1162050"/>
            <a:ext cx="5573713" cy="31369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1172261" rtl="0" eaLnBrk="1" fontAlgn="auto" latinLnBrk="0" hangingPunct="1">
              <a:lnSpc>
                <a:spcPct val="100000"/>
              </a:lnSpc>
              <a:spcBef>
                <a:spcPts val="0"/>
              </a:spcBef>
              <a:spcAft>
                <a:spcPts val="0"/>
              </a:spcAft>
              <a:buClrTx/>
              <a:buSzTx/>
              <a:buFontTx/>
              <a:buNone/>
              <a:tabLst/>
              <a:defRPr/>
            </a:pPr>
            <a:fld id="{5EE3F6CF-073A-4B4F-A2B7-08B9C7DBCB9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172261"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31962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EFA8-F72C-4142-F5F3-DC02BB81893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74AA9E-CACE-D29D-72B1-7B4A6EA397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EB25169-64D5-7523-4AA3-6B83E6294C33}"/>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5" name="Footer Placeholder 4">
            <a:extLst>
              <a:ext uri="{FF2B5EF4-FFF2-40B4-BE49-F238E27FC236}">
                <a16:creationId xmlns:a16="http://schemas.microsoft.com/office/drawing/2014/main" id="{5E89288B-4908-C62A-5C13-F8B507DF8F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312191-C1BA-289A-E2E0-7C387860CA1F}"/>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24956421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3827-87AE-2E84-8B0B-589B1B169B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7D36E51-D5B1-2E26-5093-7DA371ECA5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8EEBC5-DFCF-E5FA-967D-D196BF5C8F6B}"/>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5" name="Footer Placeholder 4">
            <a:extLst>
              <a:ext uri="{FF2B5EF4-FFF2-40B4-BE49-F238E27FC236}">
                <a16:creationId xmlns:a16="http://schemas.microsoft.com/office/drawing/2014/main" id="{0CF9D0D4-E33F-63EE-32A0-2FE65FBEC8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E376B4-C0C2-84BB-7CBA-DC34D5D85223}"/>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889525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50E200B-935B-9ABE-41AF-A73481814F1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833DEA-B3A5-7811-B064-6831855306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EB421B-5D70-3CB0-94EE-FB44C514A55A}"/>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5" name="Footer Placeholder 4">
            <a:extLst>
              <a:ext uri="{FF2B5EF4-FFF2-40B4-BE49-F238E27FC236}">
                <a16:creationId xmlns:a16="http://schemas.microsoft.com/office/drawing/2014/main" id="{B9F7DC4F-49CD-4A6A-8C63-0D6265A7A2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0D31DB-5C59-DCB0-8BF3-9E4868206015}"/>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9234236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Title only">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E93CEEC-4F06-5349-BB63-F02B2B211B29}"/>
              </a:ext>
            </a:extLst>
          </p:cNvPr>
          <p:cNvSpPr>
            <a:spLocks noGrp="1"/>
          </p:cNvSpPr>
          <p:nvPr>
            <p:ph type="ctrTitle" hasCustomPrompt="1"/>
          </p:nvPr>
        </p:nvSpPr>
        <p:spPr>
          <a:xfrm>
            <a:off x="350883" y="347096"/>
            <a:ext cx="10985432" cy="764390"/>
          </a:xfrm>
        </p:spPr>
        <p:txBody>
          <a:bodyPr anchor="b">
            <a:normAutofit/>
          </a:bodyPr>
          <a:lstStyle>
            <a:lvl1pPr algn="l">
              <a:defRPr sz="4000" b="0" i="0">
                <a:solidFill>
                  <a:srgbClr val="063A79"/>
                </a:solidFill>
                <a:latin typeface="Poppins SemiBold" panose="00000700000000000000" pitchFamily="2" charset="0"/>
                <a:cs typeface="Poppins SemiBold" panose="00000700000000000000" pitchFamily="2" charset="0"/>
              </a:defRPr>
            </a:lvl1pPr>
          </a:lstStyle>
          <a:p>
            <a:r>
              <a:rPr lang="en-US"/>
              <a:t>Placeholder for Title</a:t>
            </a:r>
          </a:p>
        </p:txBody>
      </p:sp>
      <p:pic>
        <p:nvPicPr>
          <p:cNvPr id="20" name="Picture 19">
            <a:extLst>
              <a:ext uri="{FF2B5EF4-FFF2-40B4-BE49-F238E27FC236}">
                <a16:creationId xmlns:a16="http://schemas.microsoft.com/office/drawing/2014/main" id="{60499D1E-B5BB-3141-A0F0-C62AD4413DC7}"/>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1002852" y="6337495"/>
            <a:ext cx="767123" cy="264231"/>
          </a:xfrm>
          <a:prstGeom prst="rect">
            <a:avLst/>
          </a:prstGeom>
        </p:spPr>
      </p:pic>
      <p:sp>
        <p:nvSpPr>
          <p:cNvPr id="2" name="Rectangle 1">
            <a:extLst>
              <a:ext uri="{FF2B5EF4-FFF2-40B4-BE49-F238E27FC236}">
                <a16:creationId xmlns:a16="http://schemas.microsoft.com/office/drawing/2014/main" id="{FEEC62C7-21A3-29A1-2073-C46D015B8769}"/>
              </a:ext>
            </a:extLst>
          </p:cNvPr>
          <p:cNvSpPr/>
          <p:nvPr userDrawn="1"/>
        </p:nvSpPr>
        <p:spPr>
          <a:xfrm flipV="1">
            <a:off x="1" y="365239"/>
            <a:ext cx="79744" cy="764390"/>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8" b="1"/>
              <a:t>  </a:t>
            </a:r>
          </a:p>
        </p:txBody>
      </p:sp>
    </p:spTree>
    <p:extLst>
      <p:ext uri="{BB962C8B-B14F-4D97-AF65-F5344CB8AC3E}">
        <p14:creationId xmlns:p14="http://schemas.microsoft.com/office/powerpoint/2010/main" val="3447934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48254-E2C3-85C7-7E54-5DCDB2D68D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3CC589-AB94-A991-92B3-F62F9AC05AA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3FEA1F-439E-E786-9478-E265CB34F54C}"/>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5" name="Footer Placeholder 4">
            <a:extLst>
              <a:ext uri="{FF2B5EF4-FFF2-40B4-BE49-F238E27FC236}">
                <a16:creationId xmlns:a16="http://schemas.microsoft.com/office/drawing/2014/main" id="{6F22D313-7355-6B45-E24B-5B59838C40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42EC57-A5F0-83E2-6306-9D676DF4705A}"/>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570493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339C0-CC03-07E6-0997-7EA9255EF45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C837A4-0F55-DA19-B20E-1AD3903C66A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BEFE985-AE35-C7EF-5B3F-2A1F9D4F0C69}"/>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5" name="Footer Placeholder 4">
            <a:extLst>
              <a:ext uri="{FF2B5EF4-FFF2-40B4-BE49-F238E27FC236}">
                <a16:creationId xmlns:a16="http://schemas.microsoft.com/office/drawing/2014/main" id="{7803D09A-31D8-9CEF-EC5F-4471AC7F82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90DDAA-67CC-A44B-9248-D77B59C1238B}"/>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2056133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875C8-DED7-D4B8-706E-93629ADF30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718C46-AA1D-D2F1-5CF4-89BADD8363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3A7CB1-8EE8-A26B-5BBB-9AA4F861D9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872EA4-9067-1648-A74B-12FD7590BD7F}"/>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6" name="Footer Placeholder 5">
            <a:extLst>
              <a:ext uri="{FF2B5EF4-FFF2-40B4-BE49-F238E27FC236}">
                <a16:creationId xmlns:a16="http://schemas.microsoft.com/office/drawing/2014/main" id="{7F8846F9-D76F-6A52-B457-CFF2FEE5AC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AB9C90-D0E1-99E5-563C-3FECDA90025D}"/>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3911009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8AF31-D532-68E8-01B4-3B8A7F94FEE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0BDC4B-66A7-2AB2-BDDA-E19A9D4D7F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02B52D-77B6-502B-25B1-EB0D662EDA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9D36F92-04EE-F8F4-15BA-B96291DCF9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477A532-FC58-3479-5F08-0C2784E6DEF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2CBDCA-52F2-92EF-DD4B-B9C979DCDC48}"/>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8" name="Footer Placeholder 7">
            <a:extLst>
              <a:ext uri="{FF2B5EF4-FFF2-40B4-BE49-F238E27FC236}">
                <a16:creationId xmlns:a16="http://schemas.microsoft.com/office/drawing/2014/main" id="{EAB7FE7E-B970-787C-D54C-448EE752CE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0E32BF-37D5-928D-3446-D6B8F917213A}"/>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402441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90546-78CF-EF75-0C19-520D62BECB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928917-D136-F94B-6B0E-E9C10CEA0DBE}"/>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4" name="Footer Placeholder 3">
            <a:extLst>
              <a:ext uri="{FF2B5EF4-FFF2-40B4-BE49-F238E27FC236}">
                <a16:creationId xmlns:a16="http://schemas.microsoft.com/office/drawing/2014/main" id="{FBEDA606-F7F6-93D5-0CAA-8505F3E9DB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B474819-F72F-B451-9185-CF4EC758E288}"/>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1447972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A56787-0EE8-F7EB-8FE5-DF5374E3F5E1}"/>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3" name="Footer Placeholder 2">
            <a:extLst>
              <a:ext uri="{FF2B5EF4-FFF2-40B4-BE49-F238E27FC236}">
                <a16:creationId xmlns:a16="http://schemas.microsoft.com/office/drawing/2014/main" id="{D63440E6-0219-A929-ADC1-23EF3FC1256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69107-9929-EB11-B854-20E9763EA527}"/>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2790173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A60F1-9BDA-8A99-BC49-77D457AA04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4DDE2D-0E0A-5ABB-22C1-AC7100F137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751C0A0-C628-6092-3611-3607EF08A5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004A45-9764-E381-C5B4-9AD50C9105F1}"/>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6" name="Footer Placeholder 5">
            <a:extLst>
              <a:ext uri="{FF2B5EF4-FFF2-40B4-BE49-F238E27FC236}">
                <a16:creationId xmlns:a16="http://schemas.microsoft.com/office/drawing/2014/main" id="{87B2D58C-DBB8-71DF-0982-AC4B8F6DFB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9700BB-6C24-785E-C82D-B58DDC3881FB}"/>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1624992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EDC93-987F-FA62-6874-7DB02E620A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49817A-8257-0B6F-F9EE-078EC317A1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26BCF40-3268-9F7E-2528-0C2C2AC4CA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15C15A-A7F9-A9BE-3765-4D26D1CACE19}"/>
              </a:ext>
            </a:extLst>
          </p:cNvPr>
          <p:cNvSpPr>
            <a:spLocks noGrp="1"/>
          </p:cNvSpPr>
          <p:nvPr>
            <p:ph type="dt" sz="half" idx="10"/>
          </p:nvPr>
        </p:nvSpPr>
        <p:spPr/>
        <p:txBody>
          <a:bodyPr/>
          <a:lstStyle/>
          <a:p>
            <a:fld id="{A3D41325-470A-44CA-8036-B632601AD0C1}" type="datetimeFigureOut">
              <a:rPr lang="en-US" smtClean="0"/>
              <a:t>5/19/2025</a:t>
            </a:fld>
            <a:endParaRPr lang="en-US"/>
          </a:p>
        </p:txBody>
      </p:sp>
      <p:sp>
        <p:nvSpPr>
          <p:cNvPr id="6" name="Footer Placeholder 5">
            <a:extLst>
              <a:ext uri="{FF2B5EF4-FFF2-40B4-BE49-F238E27FC236}">
                <a16:creationId xmlns:a16="http://schemas.microsoft.com/office/drawing/2014/main" id="{32C58A35-A8C5-8268-CFDD-C17C84E2AA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C77CE5-21F5-4006-1A8C-7EE84BA9964A}"/>
              </a:ext>
            </a:extLst>
          </p:cNvPr>
          <p:cNvSpPr>
            <a:spLocks noGrp="1"/>
          </p:cNvSpPr>
          <p:nvPr>
            <p:ph type="sldNum" sz="quarter" idx="12"/>
          </p:nvPr>
        </p:nvSpPr>
        <p:spPr/>
        <p:txBody>
          <a:bodyPr/>
          <a:lstStyle/>
          <a:p>
            <a:fld id="{F1A4C07D-C1A3-459C-A493-C72772F9FD95}" type="slidenum">
              <a:rPr lang="en-US" smtClean="0"/>
              <a:t>‹#›</a:t>
            </a:fld>
            <a:endParaRPr lang="en-US"/>
          </a:p>
        </p:txBody>
      </p:sp>
    </p:spTree>
    <p:extLst>
      <p:ext uri="{BB962C8B-B14F-4D97-AF65-F5344CB8AC3E}">
        <p14:creationId xmlns:p14="http://schemas.microsoft.com/office/powerpoint/2010/main" val="890146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9D9EAA-D293-D099-63F5-202BC762D1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56AC036-FC53-41FA-667A-1A92A986A9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8072FE-2124-4A50-CA23-4EF21EC969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3D41325-470A-44CA-8036-B632601AD0C1}" type="datetimeFigureOut">
              <a:rPr lang="en-US" smtClean="0"/>
              <a:t>5/19/2025</a:t>
            </a:fld>
            <a:endParaRPr lang="en-US"/>
          </a:p>
        </p:txBody>
      </p:sp>
      <p:sp>
        <p:nvSpPr>
          <p:cNvPr id="5" name="Footer Placeholder 4">
            <a:extLst>
              <a:ext uri="{FF2B5EF4-FFF2-40B4-BE49-F238E27FC236}">
                <a16:creationId xmlns:a16="http://schemas.microsoft.com/office/drawing/2014/main" id="{BF1EE4B5-767D-3F6B-DB22-9A1B7EABA5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833F3FC-4F9E-4CF2-199B-DFB5822DAF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1A4C07D-C1A3-459C-A493-C72772F9FD95}" type="slidenum">
              <a:rPr lang="en-US" smtClean="0"/>
              <a:t>‹#›</a:t>
            </a:fld>
            <a:endParaRPr lang="en-US"/>
          </a:p>
        </p:txBody>
      </p:sp>
    </p:spTree>
    <p:extLst>
      <p:ext uri="{BB962C8B-B14F-4D97-AF65-F5344CB8AC3E}">
        <p14:creationId xmlns:p14="http://schemas.microsoft.com/office/powerpoint/2010/main" val="18769564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912C400-886A-46F6-9DBB-57EFE8F6945A}"/>
              </a:ext>
            </a:extLst>
          </p:cNvPr>
          <p:cNvPicPr>
            <a:picLocks noChangeAspect="1"/>
          </p:cNvPicPr>
          <p:nvPr/>
        </p:nvPicPr>
        <p:blipFill rotWithShape="1">
          <a:blip r:embed="rId3">
            <a:clrChange>
              <a:clrFrom>
                <a:srgbClr val="FFFFFF"/>
              </a:clrFrom>
              <a:clrTo>
                <a:srgbClr val="FFFFFF">
                  <a:alpha val="0"/>
                </a:srgbClr>
              </a:clrTo>
            </a:clrChange>
          </a:blip>
          <a:srcRect l="42509" t="23148" b="3512"/>
          <a:stretch/>
        </p:blipFill>
        <p:spPr>
          <a:xfrm>
            <a:off x="5948216" y="1211476"/>
            <a:ext cx="5312238" cy="4925713"/>
          </a:xfrm>
          <a:prstGeom prst="rect">
            <a:avLst/>
          </a:prstGeom>
        </p:spPr>
      </p:pic>
      <p:sp>
        <p:nvSpPr>
          <p:cNvPr id="2" name="Title 1">
            <a:extLst>
              <a:ext uri="{FF2B5EF4-FFF2-40B4-BE49-F238E27FC236}">
                <a16:creationId xmlns:a16="http://schemas.microsoft.com/office/drawing/2014/main" id="{B0088F94-B25D-4165-A05B-C919FE124538}"/>
              </a:ext>
            </a:extLst>
          </p:cNvPr>
          <p:cNvSpPr>
            <a:spLocks noGrp="1"/>
          </p:cNvSpPr>
          <p:nvPr>
            <p:ph type="ctrTitle"/>
          </p:nvPr>
        </p:nvSpPr>
        <p:spPr/>
        <p:txBody>
          <a:bodyPr>
            <a:normAutofit fontScale="90000"/>
          </a:bodyPr>
          <a:lstStyle/>
          <a:p>
            <a:r>
              <a:rPr lang="en-US"/>
              <a:t>Avista – Communications SharePoint Intranet</a:t>
            </a:r>
          </a:p>
        </p:txBody>
      </p:sp>
      <p:sp>
        <p:nvSpPr>
          <p:cNvPr id="9" name="TextBox 8">
            <a:extLst>
              <a:ext uri="{FF2B5EF4-FFF2-40B4-BE49-F238E27FC236}">
                <a16:creationId xmlns:a16="http://schemas.microsoft.com/office/drawing/2014/main" id="{977E7440-243D-4314-97FF-1FC3D4DEC54E}"/>
              </a:ext>
            </a:extLst>
          </p:cNvPr>
          <p:cNvSpPr txBox="1"/>
          <p:nvPr/>
        </p:nvSpPr>
        <p:spPr>
          <a:xfrm>
            <a:off x="538369" y="1495558"/>
            <a:ext cx="5312238" cy="2046714"/>
          </a:xfrm>
          <a:prstGeom prst="rect">
            <a:avLst/>
          </a:prstGeom>
          <a:noFill/>
        </p:spPr>
        <p:txBody>
          <a:bodyPr wrap="square" rtlCol="0">
            <a:spAutoFit/>
          </a:bodyPr>
          <a:lstStyle/>
          <a:p>
            <a:pPr defTabSz="976845">
              <a:defRPr/>
            </a:pPr>
            <a:r>
              <a:rPr lang="en-US" sz="2000" b="1" dirty="0">
                <a:solidFill>
                  <a:srgbClr val="0089D9"/>
                </a:solidFill>
                <a:latin typeface="Poppins" panose="00000500000000000000" pitchFamily="2" charset="0"/>
                <a:cs typeface="Poppins" panose="00000500000000000000" pitchFamily="2" charset="0"/>
              </a:rPr>
              <a:t>About Avista</a:t>
            </a:r>
          </a:p>
          <a:p>
            <a:pPr defTabSz="976845">
              <a:lnSpc>
                <a:spcPct val="120000"/>
              </a:lnSpc>
              <a:defRPr/>
            </a:pPr>
            <a:r>
              <a:rPr lang="en-US" sz="1500" dirty="0">
                <a:solidFill>
                  <a:srgbClr val="2B2B2B"/>
                </a:solidFill>
                <a:latin typeface="Poppins" panose="00000500000000000000" pitchFamily="2" charset="0"/>
                <a:ea typeface="MS Mincho" panose="02020609040205080304" pitchFamily="49" charset="-128"/>
                <a:cs typeface="Poppins" panose="00000500000000000000" pitchFamily="2" charset="0"/>
              </a:rPr>
              <a:t>Avista is one of the largest utilities providers in the Northwest, providing reliable and safe energy services to eastern Washington, Idaho and Oregon since 1889.</a:t>
            </a:r>
          </a:p>
          <a:p>
            <a:pPr defTabSz="976845">
              <a:lnSpc>
                <a:spcPct val="120000"/>
              </a:lnSpc>
              <a:defRPr/>
            </a:pPr>
            <a:r>
              <a:rPr lang="en-US" sz="1500" dirty="0">
                <a:solidFill>
                  <a:srgbClr val="2B2B2B"/>
                </a:solidFill>
                <a:latin typeface="Poppins" panose="00000500000000000000" pitchFamily="2" charset="0"/>
                <a:ea typeface="MS Mincho" panose="02020609040205080304" pitchFamily="49" charset="-128"/>
                <a:cs typeface="Poppins" panose="00000500000000000000" pitchFamily="2" charset="0"/>
              </a:rPr>
              <a:t>Avista is involved in the production, delivery and distribution of energy and energy related businesses.</a:t>
            </a:r>
          </a:p>
        </p:txBody>
      </p:sp>
      <p:sp>
        <p:nvSpPr>
          <p:cNvPr id="13" name="TextBox 12">
            <a:extLst>
              <a:ext uri="{FF2B5EF4-FFF2-40B4-BE49-F238E27FC236}">
                <a16:creationId xmlns:a16="http://schemas.microsoft.com/office/drawing/2014/main" id="{5CC9D2C9-1394-4E6F-906A-05A8C185F0A2}"/>
              </a:ext>
            </a:extLst>
          </p:cNvPr>
          <p:cNvSpPr txBox="1"/>
          <p:nvPr/>
        </p:nvSpPr>
        <p:spPr>
          <a:xfrm>
            <a:off x="538370" y="3429000"/>
            <a:ext cx="5102289" cy="2877711"/>
          </a:xfrm>
          <a:prstGeom prst="rect">
            <a:avLst/>
          </a:prstGeom>
          <a:noFill/>
        </p:spPr>
        <p:txBody>
          <a:bodyPr wrap="square" rtlCol="0">
            <a:spAutoFit/>
          </a:bodyPr>
          <a:lstStyle/>
          <a:p>
            <a:r>
              <a:rPr lang="en-US" sz="2000" b="1" dirty="0">
                <a:solidFill>
                  <a:srgbClr val="0089D9"/>
                </a:solidFill>
                <a:latin typeface="Poppins" panose="00000500000000000000" pitchFamily="2" charset="0"/>
                <a:cs typeface="Poppins" panose="00000500000000000000" pitchFamily="2" charset="0"/>
              </a:rPr>
              <a:t>The Challenge</a:t>
            </a:r>
          </a:p>
          <a:p>
            <a:pPr defTabSz="976845">
              <a:lnSpc>
                <a:spcPct val="120000"/>
              </a:lnSpc>
              <a:defRPr/>
            </a:pPr>
            <a:r>
              <a:rPr lang="en-US" sz="1500" dirty="0">
                <a:solidFill>
                  <a:srgbClr val="2B2B2B"/>
                </a:solidFill>
                <a:latin typeface="Poppins" panose="00000500000000000000" pitchFamily="2" charset="0"/>
                <a:ea typeface="MS Mincho" panose="02020609040205080304" pitchFamily="49" charset="-128"/>
                <a:cs typeface="Poppins" panose="00000500000000000000" pitchFamily="2" charset="0"/>
              </a:rPr>
              <a:t>Avista wanted to implement a new SharePoint 2016 site that encouraged participation and improved productivity on both mobile and desktop devices.</a:t>
            </a:r>
          </a:p>
          <a:p>
            <a:pPr defTabSz="976845">
              <a:lnSpc>
                <a:spcPct val="120000"/>
              </a:lnSpc>
              <a:defRPr/>
            </a:pPr>
            <a:endParaRPr lang="en-US" sz="1500" dirty="0">
              <a:solidFill>
                <a:srgbClr val="2B2B2B"/>
              </a:solidFill>
              <a:latin typeface="Poppins" panose="00000500000000000000" pitchFamily="2" charset="0"/>
              <a:ea typeface="MS Mincho" panose="02020609040205080304" pitchFamily="49" charset="-128"/>
              <a:cs typeface="Poppins" panose="00000500000000000000" pitchFamily="2" charset="0"/>
            </a:endParaRPr>
          </a:p>
          <a:p>
            <a:pPr defTabSz="976845">
              <a:lnSpc>
                <a:spcPct val="120000"/>
              </a:lnSpc>
              <a:defRPr/>
            </a:pPr>
            <a:r>
              <a:rPr lang="en-US" sz="1500" dirty="0">
                <a:solidFill>
                  <a:srgbClr val="2B2B2B"/>
                </a:solidFill>
                <a:latin typeface="Poppins" panose="00000500000000000000" pitchFamily="2" charset="0"/>
                <a:ea typeface="MS Mincho" panose="02020609040205080304" pitchFamily="49" charset="-128"/>
                <a:cs typeface="Poppins" panose="00000500000000000000" pitchFamily="2" charset="0"/>
              </a:rPr>
              <a:t>The new site would be released in two phases. The first phase would be the homepage and include hybrid search functionality. The second phase would consist of HR department pages and other department landing pages.</a:t>
            </a:r>
          </a:p>
        </p:txBody>
      </p:sp>
    </p:spTree>
    <p:extLst>
      <p:ext uri="{BB962C8B-B14F-4D97-AF65-F5344CB8AC3E}">
        <p14:creationId xmlns:p14="http://schemas.microsoft.com/office/powerpoint/2010/main" val="21324163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23BCBB7020E34DAE994A365BA94206" ma:contentTypeVersion="12" ma:contentTypeDescription="Create a new document." ma:contentTypeScope="" ma:versionID="b1c940a28d9f7ed7841dd66e388476ed">
  <xsd:schema xmlns:xsd="http://www.w3.org/2001/XMLSchema" xmlns:xs="http://www.w3.org/2001/XMLSchema" xmlns:p="http://schemas.microsoft.com/office/2006/metadata/properties" xmlns:ns2="f0ee8362-fa7e-4bc9-ab88-7dcfb17cb19b" targetNamespace="http://schemas.microsoft.com/office/2006/metadata/properties" ma:root="true" ma:fieldsID="8c9fb4aa225d81f58c6fca2e551d2526" ns2:_="">
    <xsd:import namespace="f0ee8362-fa7e-4bc9-ab88-7dcfb17cb19b"/>
    <xsd:element name="properties">
      <xsd:complexType>
        <xsd:sequence>
          <xsd:element name="documentManagement">
            <xsd:complexType>
              <xsd:all>
                <xsd:element ref="ns2:BusinessUnit" minOccurs="0"/>
                <xsd:element ref="ns2:Industries" minOccurs="0"/>
                <xsd:element ref="ns2:Solutions" minOccurs="0"/>
                <xsd:element ref="ns2:PlatTech" minOccurs="0"/>
                <xsd:element ref="ns2:Notes0" minOccurs="0"/>
                <xsd:element ref="ns2:Named_x0020_Account" minOccurs="0"/>
                <xsd:element ref="ns2:MediaServiceMetadata" minOccurs="0"/>
                <xsd:element ref="ns2:MediaServiceFastMetadata" minOccurs="0"/>
                <xsd:element ref="ns2:MediaServiceSearchProperties" minOccurs="0"/>
                <xsd:element ref="ns2:MediaServiceObjectDetectorVersions" minOccurs="0"/>
                <xsd:element ref="ns2:ProjectCompletionDate" minOccurs="0"/>
                <xsd:element ref="ns2:ApprovedByCli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ee8362-fa7e-4bc9-ab88-7dcfb17cb19b" elementFormDefault="qualified">
    <xsd:import namespace="http://schemas.microsoft.com/office/2006/documentManagement/types"/>
    <xsd:import namespace="http://schemas.microsoft.com/office/infopath/2007/PartnerControls"/>
    <xsd:element name="BusinessUnit" ma:index="8" nillable="true" ma:displayName="Business Unit" ma:internalName="BusinessUnit">
      <xsd:complexType>
        <xsd:complexContent>
          <xsd:extension base="dms:MultiChoice">
            <xsd:sequence>
              <xsd:element name="Value" maxOccurs="unbounded" minOccurs="0" nillable="true">
                <xsd:simpleType>
                  <xsd:restriction base="dms:Choice">
                    <xsd:enumeration value="Business Process Outsourcing"/>
                    <xsd:enumeration value="Content and Change Management"/>
                    <xsd:enumeration value="Creative"/>
                    <xsd:enumeration value="Custom Development"/>
                    <xsd:enumeration value="Customer Relationship Management"/>
                    <xsd:enumeration value="Data and Analytics"/>
                    <xsd:enumeration value="Engagement Marketing"/>
                    <xsd:enumeration value="Infrastructure"/>
                    <xsd:enumeration value="Marketing Services"/>
                    <xsd:enumeration value="Modern Workplace"/>
                    <xsd:enumeration value="NetSuite"/>
                  </xsd:restriction>
                </xsd:simpleType>
              </xsd:element>
            </xsd:sequence>
          </xsd:extension>
        </xsd:complexContent>
      </xsd:complexType>
    </xsd:element>
    <xsd:element name="Industries" ma:index="9" nillable="true" ma:displayName="Industries" ma:format="Dropdown" ma:internalName="Industries">
      <xsd:complexType>
        <xsd:complexContent>
          <xsd:extension base="dms:MultiChoice">
            <xsd:sequence>
              <xsd:element name="Value" maxOccurs="unbounded" minOccurs="0" nillable="true">
                <xsd:simpleType>
                  <xsd:restriction base="dms:Choice">
                    <xsd:enumeration value="Aerospace"/>
                    <xsd:enumeration value="Agriculture"/>
                    <xsd:enumeration value="Agriculture Food"/>
                    <xsd:enumeration value="AI / AI Models"/>
                    <xsd:enumeration value="B2B"/>
                    <xsd:enumeration value="B2C"/>
                    <xsd:enumeration value="Chemical"/>
                    <xsd:enumeration value="Construction"/>
                    <xsd:enumeration value="Defence"/>
                    <xsd:enumeration value="Education"/>
                    <xsd:enumeration value="Energy"/>
                    <xsd:enumeration value="Engineering"/>
                    <xsd:enumeration value="Entertainment"/>
                    <xsd:enumeration value="Financial Services"/>
                    <xsd:enumeration value="Food"/>
                    <xsd:enumeration value="Government"/>
                    <xsd:enumeration value="Healthcare"/>
                    <xsd:enumeration value="Hospitality"/>
                    <xsd:enumeration value="Legal"/>
                    <xsd:enumeration value="Life Sciences"/>
                    <xsd:enumeration value="Manufacturing"/>
                    <xsd:enumeration value="Media"/>
                    <xsd:enumeration value="Non-Profit"/>
                    <xsd:enumeration value="Real Estate"/>
                    <xsd:enumeration value="Retail"/>
                    <xsd:enumeration value="Services"/>
                    <xsd:enumeration value="Technology"/>
                    <xsd:enumeration value="Telecommunications"/>
                    <xsd:enumeration value="Transportation"/>
                    <xsd:enumeration value="Water"/>
                    <xsd:enumeration value="Wellness"/>
                    <xsd:enumeration value="BPO"/>
                  </xsd:restriction>
                </xsd:simpleType>
              </xsd:element>
            </xsd:sequence>
          </xsd:extension>
        </xsd:complexContent>
      </xsd:complexType>
    </xsd:element>
    <xsd:element name="Solutions" ma:index="10" nillable="true" ma:displayName="Solutions" ma:format="Dropdown" ma:internalName="Solutions">
      <xsd:complexType>
        <xsd:complexContent>
          <xsd:extension base="dms:MultiChoice">
            <xsd:sequence>
              <xsd:element name="Value" maxOccurs="unbounded" minOccurs="0" nillable="true">
                <xsd:simpleType>
                  <xsd:restriction base="dms:Choice">
                    <xsd:enumeration value="ABM Marketing"/>
                    <xsd:enumeration value="AI"/>
                    <xsd:enumeration value="Audit"/>
                    <xsd:enumeration value="Change Management"/>
                    <xsd:enumeration value="Cloud"/>
                    <xsd:enumeration value="Configurations"/>
                    <xsd:enumeration value="Content"/>
                    <xsd:enumeration value="Customer &amp; Partner Support BPO"/>
                    <xsd:enumeration value="Customer / Partner Portal"/>
                    <xsd:enumeration value="Custom Search"/>
                    <xsd:enumeration value="Cybersecurity"/>
                    <xsd:enumeration value="Data Analytics"/>
                    <xsd:enumeration value="Design"/>
                    <xsd:enumeration value="Email Campaigns"/>
                    <xsd:enumeration value="Event support"/>
                    <xsd:enumeration value="HelpDesk Outsourcing BPO"/>
                    <xsd:enumeration value="Integrations"/>
                    <xsd:enumeration value="Intranet / Extranet"/>
                    <xsd:enumeration value="IoT"/>
                    <xsd:enumeration value="Link Building"/>
                    <xsd:enumeration value="Marketing Automation"/>
                    <xsd:enumeration value="Marketing Strategy"/>
                    <xsd:enumeration value="Marketing Technology"/>
                    <xsd:enumeration value="Migrations"/>
                    <xsd:enumeration value="Mobile Application"/>
                    <xsd:enumeration value="Organic Social Media"/>
                    <xsd:enumeration value="PPC"/>
                    <xsd:enumeration value="Personas &amp; Journey Mapping"/>
                    <xsd:enumeration value="Process Automation"/>
                    <xsd:enumeration value="Product Development"/>
                    <xsd:enumeration value="Research"/>
                    <xsd:enumeration value="SEO/ AEO"/>
                    <xsd:enumeration value="SPFx"/>
                    <xsd:enumeration value="Training"/>
                    <xsd:enumeration value="UX/ UI Design"/>
                    <xsd:enumeration value="Video Production"/>
                    <xsd:enumeration value="Webinars"/>
                    <xsd:enumeration value="Websites"/>
                    <xsd:enumeration value="DevOps"/>
                  </xsd:restriction>
                </xsd:simpleType>
              </xsd:element>
            </xsd:sequence>
          </xsd:extension>
        </xsd:complexContent>
      </xsd:complexType>
    </xsd:element>
    <xsd:element name="PlatTech" ma:index="11" nillable="true" ma:displayName="Platform / Technology" ma:format="Dropdown" ma:internalName="PlatTech">
      <xsd:complexType>
        <xsd:complexContent>
          <xsd:extension base="dms:MultiChoice">
            <xsd:sequence>
              <xsd:element name="Value" maxOccurs="unbounded" minOccurs="0" nillable="true">
                <xsd:simpleType>
                  <xsd:restriction base="dms:Choice">
                    <xsd:enumeration value=".NET"/>
                    <xsd:enumeration value="Android App"/>
                    <xsd:enumeration value="AWS"/>
                    <xsd:enumeration value="Angular"/>
                    <xsd:enumeration value="Azure"/>
                    <xsd:enumeration value="Azure DevOps"/>
                    <xsd:enumeration value="Boomi"/>
                    <xsd:enumeration value="Drupal"/>
                    <xsd:enumeration value="Dynamics"/>
                    <xsd:enumeration value="Flutter"/>
                    <xsd:enumeration value="GCP"/>
                    <xsd:enumeration value="Google"/>
                    <xsd:enumeration value="Great Plains"/>
                    <xsd:enumeration value="Hootsuite"/>
                    <xsd:enumeration value="HubSpot"/>
                    <xsd:enumeration value="iOS App"/>
                    <xsd:enumeration value="Java"/>
                    <xsd:enumeration value="Kentico"/>
                    <xsd:enumeration value="Looker Studio"/>
                    <xsd:enumeration value="Mobile App"/>
                    <xsd:enumeration value="Marketo / Adobe"/>
                    <xsd:enumeration value="NetSuite"/>
                    <xsd:enumeration value="O365"/>
                    <xsd:enumeration value="OneDrive"/>
                    <xsd:enumeration value="PowerSuite"/>
                    <xsd:enumeration value="Power BI"/>
                    <xsd:enumeration value="QuickBooks"/>
                    <xsd:enumeration value="React"/>
                    <xsd:enumeration value="React Native"/>
                    <xsd:enumeration value="Sage"/>
                    <xsd:enumeration value="Salesforce"/>
                    <xsd:enumeration value="Salesforce Experience Cloud"/>
                    <xsd:enumeration value="Salesforce Marketing Cloud"/>
                    <xsd:enumeration value="Salesforce CPQ"/>
                    <xsd:enumeration value="Salesforce Pardot"/>
                    <xsd:enumeration value="SharePoint"/>
                    <xsd:enumeration value="Shopify"/>
                    <xsd:enumeration value="Sitecore"/>
                    <xsd:enumeration value="Sitefinity"/>
                    <xsd:enumeration value="Snowflake"/>
                    <xsd:enumeration value="Sprinklr"/>
                    <xsd:enumeration value="SproutSocial"/>
                    <xsd:enumeration value="Tableau"/>
                    <xsd:enumeration value="WP Engine"/>
                    <xsd:enumeration value="Webflow"/>
                    <xsd:enumeration value="WooCommerce"/>
                    <xsd:enumeration value="WordPress"/>
                    <xsd:enumeration value="Zoho"/>
                    <xsd:enumeration value="Power Apps"/>
                    <xsd:enumeration value="Teams"/>
                    <xsd:enumeration value="Azure Data Factory"/>
                    <xsd:enumeration value="Zendesk"/>
                    <xsd:enumeration value="Business Central"/>
                    <xsd:enumeration value="Viva"/>
                  </xsd:restriction>
                </xsd:simpleType>
              </xsd:element>
            </xsd:sequence>
          </xsd:extension>
        </xsd:complexContent>
      </xsd:complexType>
    </xsd:element>
    <xsd:element name="Notes0" ma:index="12" nillable="true" ma:displayName="Notes" ma:internalName="Notes0">
      <xsd:simpleType>
        <xsd:restriction base="dms:Text">
          <xsd:maxLength value="255"/>
        </xsd:restriction>
      </xsd:simpleType>
    </xsd:element>
    <xsd:element name="Named_x0020_Account" ma:index="13" nillable="true" ma:displayName="Named Account" ma:format="Dropdown" ma:internalName="Named_x0020_Account">
      <xsd:simpleType>
        <xsd:restriction base="dms:Choice">
          <xsd:enumeration value="Microsoft"/>
          <xsd:enumeration value="Meta"/>
          <xsd:enumeration value="Amazon"/>
        </xsd:restrictio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ProjectCompletionDate" ma:index="18" nillable="true" ma:displayName="Project Completion Date" ma:format="DateOnly" ma:internalName="ProjectCompletionDate">
      <xsd:simpleType>
        <xsd:restriction base="dms:DateTime"/>
      </xsd:simpleType>
    </xsd:element>
    <xsd:element name="ApprovedByClient" ma:index="19" nillable="true" ma:displayName="Approved By Client" ma:default="0" ma:format="Dropdown" ma:internalName="ApprovedByClient">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customXsn xmlns="http://schemas.microsoft.com/office/2006/metadata/customXsn">
  <xsnLocation/>
  <cached>True</cached>
  <openByDefault>False</openByDefault>
  <xsnScope/>
</customXsn>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Notes0 xmlns="f0ee8362-fa7e-4bc9-ab88-7dcfb17cb19b" xsi:nil="true"/>
    <Named_x0020_Account xmlns="f0ee8362-fa7e-4bc9-ab88-7dcfb17cb19b" xsi:nil="true"/>
    <Industries xmlns="f0ee8362-fa7e-4bc9-ab88-7dcfb17cb19b">
      <Value>Energy</Value>
    </Industries>
    <PlatTech xmlns="f0ee8362-fa7e-4bc9-ab88-7dcfb17cb19b">
      <Value>SharePoint</Value>
    </PlatTech>
    <BusinessUnit xmlns="f0ee8362-fa7e-4bc9-ab88-7dcfb17cb19b">
      <Value>Modern Workplace</Value>
    </BusinessUnit>
    <Solutions xmlns="f0ee8362-fa7e-4bc9-ab88-7dcfb17cb19b">
      <Value>Intranet / Extranet</Value>
    </Solutions>
    <ApprovedByClient xmlns="f0ee8362-fa7e-4bc9-ab88-7dcfb17cb19b">false</ApprovedByClient>
    <ProjectCompletionDate xmlns="f0ee8362-fa7e-4bc9-ab88-7dcfb17cb19b" xsi:nil="true"/>
  </documentManagement>
</p:properties>
</file>

<file path=customXml/itemProps1.xml><?xml version="1.0" encoding="utf-8"?>
<ds:datastoreItem xmlns:ds="http://schemas.openxmlformats.org/officeDocument/2006/customXml" ds:itemID="{9079FCF7-278D-49F9-A7DE-F0DDB3D964FC}"/>
</file>

<file path=customXml/itemProps2.xml><?xml version="1.0" encoding="utf-8"?>
<ds:datastoreItem xmlns:ds="http://schemas.openxmlformats.org/officeDocument/2006/customXml" ds:itemID="{871A8D88-AF96-4124-86C7-F919209FC068}"/>
</file>

<file path=customXml/itemProps3.xml><?xml version="1.0" encoding="utf-8"?>
<ds:datastoreItem xmlns:ds="http://schemas.openxmlformats.org/officeDocument/2006/customXml" ds:itemID="{29910245-1DC3-4460-8E3B-4DA023880542}"/>
</file>

<file path=customXml/itemProps4.xml><?xml version="1.0" encoding="utf-8"?>
<ds:datastoreItem xmlns:ds="http://schemas.openxmlformats.org/officeDocument/2006/customXml" ds:itemID="{5007A52E-59AC-4A53-AEDD-DFC84C86F31F}"/>
</file>

<file path=docProps/app.xml><?xml version="1.0" encoding="utf-8"?>
<Properties xmlns="http://schemas.openxmlformats.org/officeDocument/2006/extended-properties" xmlns:vt="http://schemas.openxmlformats.org/officeDocument/2006/docPropsVTypes">
  <TotalTime>0</TotalTime>
  <Words>115</Words>
  <Application>Microsoft Office PowerPoint</Application>
  <PresentationFormat>Widescreen</PresentationFormat>
  <Paragraphs>9</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Aptos</vt:lpstr>
      <vt:lpstr>Aptos Display</vt:lpstr>
      <vt:lpstr>Arial</vt:lpstr>
      <vt:lpstr>Calibri</vt:lpstr>
      <vt:lpstr>Poppins</vt:lpstr>
      <vt:lpstr>Poppins SemiBold</vt:lpstr>
      <vt:lpstr>Office Theme</vt:lpstr>
      <vt:lpstr>Avista – Communications SharePoint Intranet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Brendan Murphy</dc:creator>
  <cp:lastModifiedBy>Brendan Murphy</cp:lastModifiedBy>
  <cp:revision>1</cp:revision>
  <dcterms:created xsi:type="dcterms:W3CDTF">2025-05-19T21:23:06Z</dcterms:created>
  <dcterms:modified xsi:type="dcterms:W3CDTF">2025-05-19T21:23:32Z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0x0101000D23BCBB7020E34DAE994A365BA94206</vt:lpwstr>
  </property>
</Properties>
</file>

<file path=docProps/thumbnail.jpeg>
</file>